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2" r:id="rId4"/>
    <p:sldMasterId id="2147483744" r:id="rId5"/>
    <p:sldMasterId id="2147483756" r:id="rId6"/>
    <p:sldMasterId id="2147483768" r:id="rId7"/>
    <p:sldMasterId id="2147483792" r:id="rId8"/>
    <p:sldMasterId id="2147483804" r:id="rId9"/>
    <p:sldMasterId id="2147483816" r:id="rId10"/>
  </p:sldMasterIdLst>
  <p:notesMasterIdLst>
    <p:notesMasterId r:id="rId31"/>
  </p:notesMasterIdLst>
  <p:sldIdLst>
    <p:sldId id="289" r:id="rId11"/>
    <p:sldId id="290" r:id="rId12"/>
    <p:sldId id="298" r:id="rId13"/>
    <p:sldId id="256" r:id="rId14"/>
    <p:sldId id="275" r:id="rId15"/>
    <p:sldId id="299" r:id="rId16"/>
    <p:sldId id="261" r:id="rId17"/>
    <p:sldId id="259" r:id="rId18"/>
    <p:sldId id="360" r:id="rId19"/>
    <p:sldId id="262" r:id="rId20"/>
    <p:sldId id="279" r:id="rId21"/>
    <p:sldId id="267" r:id="rId22"/>
    <p:sldId id="362" r:id="rId23"/>
    <p:sldId id="300" r:id="rId24"/>
    <p:sldId id="304" r:id="rId25"/>
    <p:sldId id="294" r:id="rId26"/>
    <p:sldId id="295" r:id="rId27"/>
    <p:sldId id="296" r:id="rId28"/>
    <p:sldId id="297" r:id="rId29"/>
    <p:sldId id="36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66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827" autoAdjust="0"/>
    <p:restoredTop sz="90447" autoAdjust="0"/>
  </p:normalViewPr>
  <p:slideViewPr>
    <p:cSldViewPr snapToGrid="0">
      <p:cViewPr varScale="1">
        <p:scale>
          <a:sx n="125" d="100"/>
          <a:sy n="125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0.9</c:v>
                </c:pt>
                <c:pt idx="1">
                  <c:v>1.3</c:v>
                </c:pt>
                <c:pt idx="2">
                  <c:v>3.5</c:v>
                </c:pt>
                <c:pt idx="3">
                  <c:v>4.3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CEA-4C8E-BBBA-911F75F1E4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1.7</c:v>
                </c:pt>
                <c:pt idx="1">
                  <c:v>2</c:v>
                </c:pt>
                <c:pt idx="2">
                  <c:v>3.1</c:v>
                </c:pt>
                <c:pt idx="3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CEA-4C8E-BBBA-911F75F1E4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 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 formatCode="d\-mmm">
                  <c:v>1.3</c:v>
                </c:pt>
                <c:pt idx="1">
                  <c:v>3.2</c:v>
                </c:pt>
                <c:pt idx="2">
                  <c:v>5.8</c:v>
                </c:pt>
                <c:pt idx="3">
                  <c:v>7.3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CEA-4C8E-BBBA-911F75F1E4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1.6</c:v>
                </c:pt>
                <c:pt idx="1">
                  <c:v>1.5</c:v>
                </c:pt>
                <c:pt idx="2">
                  <c:v>3.6</c:v>
                </c:pt>
                <c:pt idx="3">
                  <c:v>5.7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CEA-4C8E-BBBA-911F75F1E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824656"/>
        <c:axId val="161825048"/>
      </c:lineChart>
      <c:catAx>
        <c:axId val="16182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1825048"/>
        <c:crosses val="autoZero"/>
        <c:auto val="1"/>
        <c:lblAlgn val="ctr"/>
        <c:lblOffset val="100"/>
        <c:noMultiLvlLbl val="0"/>
      </c:catAx>
      <c:valAx>
        <c:axId val="1618250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/>
                  <a:t>Composite</a:t>
                </a:r>
                <a:r>
                  <a:rPr lang="en-US" b="0" baseline="0" dirty="0"/>
                  <a:t> lesion score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1.2345679012345678E-2"/>
              <c:y val="0.17729519132167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1824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Heart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</c:v>
                </c:pt>
                <c:pt idx="1">
                  <c:v>2.9</c:v>
                </c:pt>
                <c:pt idx="2">
                  <c:v>3.5</c:v>
                </c:pt>
                <c:pt idx="3">
                  <c:v>4.9000000000000004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F3-49C4-A583-12C19F4826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Lungs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0.8</c:v>
                </c:pt>
                <c:pt idx="1">
                  <c:v>2.2999999999999998</c:v>
                </c:pt>
                <c:pt idx="2">
                  <c:v>2.9</c:v>
                </c:pt>
                <c:pt idx="3">
                  <c:v>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6F3-49C4-A583-12C19F48263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Kidney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1.5</c:v>
                </c:pt>
                <c:pt idx="1">
                  <c:v>1.4</c:v>
                </c:pt>
                <c:pt idx="2">
                  <c:v>2.9</c:v>
                </c:pt>
                <c:pt idx="3">
                  <c:v>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6F3-49C4-A583-12C19F48263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Liver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8 months</c:v>
                </c:pt>
                <c:pt idx="1">
                  <c:v>16 months</c:v>
                </c:pt>
                <c:pt idx="2">
                  <c:v>24 months</c:v>
                </c:pt>
                <c:pt idx="3">
                  <c:v>32 months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1.8</c:v>
                </c:pt>
                <c:pt idx="1">
                  <c:v>1.7</c:v>
                </c:pt>
                <c:pt idx="2">
                  <c:v>2.1</c:v>
                </c:pt>
                <c:pt idx="3">
                  <c:v>3.6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6F3-49C4-A583-12C19F482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825832"/>
        <c:axId val="161826224"/>
      </c:lineChart>
      <c:catAx>
        <c:axId val="16182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826224"/>
        <c:crosses val="autoZero"/>
        <c:auto val="1"/>
        <c:lblAlgn val="ctr"/>
        <c:lblOffset val="100"/>
        <c:noMultiLvlLbl val="0"/>
      </c:catAx>
      <c:valAx>
        <c:axId val="161826224"/>
        <c:scaling>
          <c:orientation val="minMax"/>
          <c:max val="8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825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2DED9-30E5-4668-ADAA-F59ED5358A47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8B13D-8974-4582-BB58-F54F5C0032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5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10C2-0BFA-6F47-9CEF-51D569A0F226}" type="slidenum"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ＭＳ Ｐゴシック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5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7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428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53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610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2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93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947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919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961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925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25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9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401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29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646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57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0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1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85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7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69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3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51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49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15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922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556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20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305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6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5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1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5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59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25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961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8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43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64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78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584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2264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7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259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89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85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693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096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503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816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356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917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4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506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825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814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39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6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944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628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17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941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71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7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8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46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905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25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379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4177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383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132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3442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20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5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553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487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328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795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88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34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00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91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945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472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3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00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66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858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943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338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123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95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530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39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863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51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518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7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13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112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952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451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1312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3228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750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7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0FAD-9E52-407B-B756-6B7C05F4CE46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03A2-65E0-4D10-AFE8-60B857780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7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543DC9-EA23-094F-8065-CB2761500A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ED3A11-6FEE-2F4A-8487-616AC6A6BC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9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09B86A-A4E5-4682-BAC5-1D85CAB483A1}" type="datetimeFigureOut">
              <a:rPr lang="en-US" smtClean="0"/>
              <a:pPr>
                <a:defRPr/>
              </a:pPr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B949302-DCC6-4035-A873-03323F819F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7B1FC0-FB08-4B34-94AA-4F31907BFF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BAA155-0AB7-4373-A3BD-2B995AED48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7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0632618-8897-4FCB-AFA6-509A7A61BE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93F2AE15-5227-4372-AC64-9B28DFECBC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6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7EBA5-9B21-4EA3-9D5D-D51AA5B46E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80436-199E-4E27-8D6B-0F7766E6AF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2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A72DE-F134-43B8-B825-B2DA81F1E4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1EE-7B81-4AEA-8A3B-6CB658F9B7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3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B18C5-CA38-465A-80D1-19476AFE83F1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0E2F-1A64-40B4-8E99-6496E49ED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5F290-81CD-4F89-BE7B-65BE283568A9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ED172-862C-4341-90CF-335196CB6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36.jpg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52.jp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0" Type="http://schemas.openxmlformats.org/officeDocument/2006/relationships/image" Target="../media/image56.jpg"/><Relationship Id="rId4" Type="http://schemas.openxmlformats.org/officeDocument/2006/relationships/image" Target="../media/image50.jpeg"/><Relationship Id="rId9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ncbi.nlm.nih.gov/pubmed/2772106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6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0" y="685800"/>
            <a:ext cx="457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432111" y="870312"/>
            <a:ext cx="827977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 redux?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Laura J. Niedernhofer, M.D., Ph.D.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Optimist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Department of Biochemistry, Molecular Biology and Biophysics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Institute on Biology of Aging and Metabolism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lniedern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umn.edu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C0CE8E-0CB6-4423-B9E4-19D933DAB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81" y="4950690"/>
            <a:ext cx="6243638" cy="160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2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9" y="1169694"/>
            <a:ext cx="8686800" cy="3962400"/>
          </a:xfrm>
          <a:noFill/>
          <a:ln>
            <a:noFill/>
          </a:ln>
        </p:spPr>
        <p:txBody>
          <a:bodyPr>
            <a:normAutofit fontScale="47500" lnSpcReduction="20000"/>
          </a:bodyPr>
          <a:lstStyle/>
          <a:p>
            <a:pPr algn="l"/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arrive at a refined set of sentinel </a:t>
            </a:r>
            <a:r>
              <a:rPr lang="en-US" sz="7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 </a:t>
            </a:r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7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</a:t>
            </a:r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7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anatomic pathology </a:t>
            </a:r>
            <a:r>
              <a:rPr lang="en-US" sz="7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could be incorporated into preclinical and clinical aging intervention studies to increase the relevance, productivity, efficiency and economy of these studies.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339" y="5942662"/>
            <a:ext cx="49727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b="1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The </a:t>
            </a:r>
            <a:r>
              <a:rPr lang="en-US" altLang="en-US" sz="1100" b="1" dirty="0" err="1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Geropathology</a:t>
            </a:r>
            <a:r>
              <a:rPr lang="en-US" altLang="en-US" sz="1100" b="1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 Research Network</a:t>
            </a:r>
            <a:r>
              <a:rPr lang="en-US" altLang="en-US" sz="1100" b="1" u="sng" dirty="0">
                <a:solidFill>
                  <a:srgbClr val="008080"/>
                </a:solidFill>
                <a:ea typeface="Calibri" pitchFamily="34" charset="0"/>
                <a:cs typeface="Arial" panose="020B0604020202020204" pitchFamily="34" charset="0"/>
              </a:rPr>
              <a:t>:</a:t>
            </a:r>
            <a:r>
              <a:rPr lang="en-US" altLang="en-US" sz="1100" b="1" dirty="0">
                <a:solidFill>
                  <a:srgbClr val="FF0000"/>
                </a:solidFill>
                <a:ea typeface="Calibri" pitchFamily="34" charset="0"/>
                <a:cs typeface="Arial" panose="020B0604020202020204" pitchFamily="34" charset="0"/>
              </a:rPr>
              <a:t>.</a:t>
            </a:r>
            <a:r>
              <a:rPr lang="en-US" altLang="en-US" sz="1100" b="1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  An interdisciplinary approach for integrating pathology into research on aging.</a:t>
            </a:r>
            <a:endParaRPr lang="en-US" altLang="en-US" sz="1100" dirty="0">
              <a:solidFill>
                <a:srgbClr val="292934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100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W. Ladiges, Y </a:t>
            </a:r>
            <a:r>
              <a:rPr lang="en-US" altLang="en-US" sz="1100" dirty="0" err="1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Ikeno</a:t>
            </a:r>
            <a:r>
              <a:rPr lang="en-US" altLang="en-US" sz="1100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, L Niedernhofer, R A </a:t>
            </a:r>
            <a:r>
              <a:rPr lang="en-US" altLang="en-US" sz="1100" dirty="0" err="1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McIndoe</a:t>
            </a:r>
            <a:r>
              <a:rPr lang="en-US" altLang="en-US" sz="1100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, M </a:t>
            </a:r>
            <a:r>
              <a:rPr lang="en-US" altLang="en-US" sz="1100" dirty="0" err="1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Ciol</a:t>
            </a:r>
            <a:r>
              <a:rPr lang="en-US" altLang="en-US" sz="1100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, J Ritchey, D </a:t>
            </a:r>
            <a:r>
              <a:rPr lang="en-US" altLang="en-US" sz="1100" dirty="0" err="1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Liggitt</a:t>
            </a:r>
            <a:r>
              <a:rPr lang="en-US" altLang="en-US" sz="1100" dirty="0">
                <a:solidFill>
                  <a:srgbClr val="292934"/>
                </a:solidFill>
                <a:ea typeface="Calibri" pitchFamily="34" charset="0"/>
                <a:cs typeface="Arial" panose="020B0604020202020204" pitchFamily="34" charset="0"/>
              </a:rPr>
              <a:t> (2015) </a:t>
            </a:r>
            <a:r>
              <a:rPr lang="en-US" sz="1100" i="1" dirty="0">
                <a:solidFill>
                  <a:srgbClr val="292934"/>
                </a:solidFill>
                <a:cs typeface="Arial" panose="020B0604020202020204" pitchFamily="34" charset="0"/>
              </a:rPr>
              <a:t>J </a:t>
            </a:r>
            <a:r>
              <a:rPr lang="en-US" sz="1100" i="1" dirty="0" err="1">
                <a:solidFill>
                  <a:srgbClr val="292934"/>
                </a:solidFill>
                <a:cs typeface="Arial" panose="020B0604020202020204" pitchFamily="34" charset="0"/>
              </a:rPr>
              <a:t>Gerontol</a:t>
            </a:r>
            <a:r>
              <a:rPr lang="en-US" sz="1100" i="1" dirty="0">
                <a:solidFill>
                  <a:srgbClr val="292934"/>
                </a:solidFill>
                <a:cs typeface="Arial" panose="020B0604020202020204" pitchFamily="34" charset="0"/>
              </a:rPr>
              <a:t>: </a:t>
            </a:r>
            <a:r>
              <a:rPr lang="en-US" sz="1100" i="1" dirty="0" err="1">
                <a:solidFill>
                  <a:srgbClr val="292934"/>
                </a:solidFill>
                <a:cs typeface="Arial" panose="020B0604020202020204" pitchFamily="34" charset="0"/>
              </a:rPr>
              <a:t>Biol</a:t>
            </a:r>
            <a:r>
              <a:rPr lang="en-US" sz="1100" i="1" dirty="0">
                <a:solidFill>
                  <a:srgbClr val="292934"/>
                </a:solidFill>
                <a:cs typeface="Arial" panose="020B0604020202020204" pitchFamily="34" charset="0"/>
              </a:rPr>
              <a:t> Sciences</a:t>
            </a:r>
            <a:r>
              <a:rPr lang="en-US" altLang="en-US" sz="1100" dirty="0">
                <a:solidFill>
                  <a:srgbClr val="292934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5945" y="5657671"/>
            <a:ext cx="2728055" cy="1200329"/>
          </a:xfrm>
          <a:prstGeom prst="rect">
            <a:avLst/>
          </a:prstGeom>
          <a:solidFill>
            <a:srgbClr val="6666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NIH/NIA R24 AG047115 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Geropathology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Warren Ladiges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Washington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4218" y="48665"/>
            <a:ext cx="55755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/>
              <a:t>Geropathology</a:t>
            </a:r>
            <a:r>
              <a:rPr lang="en-US" sz="4000" dirty="0"/>
              <a:t> Network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2B21BC-6B10-4E8C-8A77-0F398A32E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80" y="5645708"/>
            <a:ext cx="969083" cy="121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1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4"/>
          <a:stretch/>
        </p:blipFill>
        <p:spPr bwMode="auto">
          <a:xfrm>
            <a:off x="1158226" y="1424963"/>
            <a:ext cx="292739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37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>
                <a:latin typeface="Arial" charset="0"/>
              </a:rPr>
              <a:t>Guidelines for composite lesion score (CLS) of organ-specific aging pathology</a:t>
            </a:r>
            <a:endParaRPr 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66" y="1803333"/>
            <a:ext cx="409733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1958" y="1653292"/>
            <a:ext cx="16177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Myocardial fibrosis</a:t>
            </a:r>
          </a:p>
        </p:txBody>
      </p:sp>
    </p:spTree>
    <p:extLst>
      <p:ext uri="{BB962C8B-B14F-4D97-AF65-F5344CB8AC3E}">
        <p14:creationId xmlns:p14="http://schemas.microsoft.com/office/powerpoint/2010/main" val="336373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CLS: histopathologic measure of biological age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874399"/>
              </p:ext>
            </p:extLst>
          </p:nvPr>
        </p:nvGraphicFramePr>
        <p:xfrm>
          <a:off x="306070" y="1822787"/>
          <a:ext cx="4114800" cy="2915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698377" y="1947184"/>
            <a:ext cx="1703030" cy="1586858"/>
            <a:chOff x="2698377" y="2115670"/>
            <a:chExt cx="1703030" cy="1586858"/>
          </a:xfrm>
        </p:grpSpPr>
        <p:sp>
          <p:nvSpPr>
            <p:cNvPr id="8" name="TextBox 7"/>
            <p:cNvSpPr txBox="1"/>
            <p:nvPr/>
          </p:nvSpPr>
          <p:spPr>
            <a:xfrm>
              <a:off x="2698377" y="2115670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33CC3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Kidney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04566" y="275216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8364" y="3333196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Lungs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71705" y="2963864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Heart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65412" y="1616705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C57BL/6N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04775" y="1616705"/>
            <a:ext cx="4114800" cy="3123018"/>
            <a:chOff x="4704775" y="1668646"/>
            <a:chExt cx="4114800" cy="3123018"/>
          </a:xfrm>
        </p:grpSpPr>
        <p:graphicFrame>
          <p:nvGraphicFramePr>
            <p:cNvPr id="14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4704775" y="1874728"/>
            <a:ext cx="4114800" cy="29169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5056095" y="1668646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CB6F1N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21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C3741-CF22-432A-AD8A-9BF30C35C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approach to biomarker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discovery in mice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E1438E-90D5-49FB-901C-46EBE2C71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Cross-sectional study using existing murine samples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Examine multiple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 groups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&gt;1 genetic background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genetic and pharmacologic interventions that alter the rate of aging to challenge the robustness of the putative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biomarker(s).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Attempt translation</a:t>
            </a:r>
          </a:p>
        </p:txBody>
      </p:sp>
    </p:spTree>
    <p:extLst>
      <p:ext uri="{BB962C8B-B14F-4D97-AF65-F5344CB8AC3E}">
        <p14:creationId xmlns:p14="http://schemas.microsoft.com/office/powerpoint/2010/main" val="31880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04" y="-56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Differential MS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Proteomics for biomarker discovery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350661" y="2461443"/>
            <a:ext cx="2743200" cy="1569672"/>
            <a:chOff x="6350661" y="2461443"/>
            <a:chExt cx="2743200" cy="15696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0661" y="2461443"/>
              <a:ext cx="2743200" cy="1047069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 rot="16200000">
              <a:off x="7510129" y="3738957"/>
              <a:ext cx="419725" cy="1645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752673" y="4895424"/>
            <a:ext cx="3219111" cy="1705172"/>
            <a:chOff x="2752673" y="4895424"/>
            <a:chExt cx="3219111" cy="17051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7584" y="5356976"/>
              <a:ext cx="2284200" cy="1243620"/>
            </a:xfrm>
            <a:prstGeom prst="rect">
              <a:avLst/>
            </a:prstGeom>
          </p:spPr>
        </p:pic>
        <p:sp>
          <p:nvSpPr>
            <p:cNvPr id="9" name="Curved Down Arrow 8"/>
            <p:cNvSpPr/>
            <p:nvPr/>
          </p:nvSpPr>
          <p:spPr>
            <a:xfrm rot="19881915">
              <a:off x="2752673" y="5434787"/>
              <a:ext cx="936885" cy="412230"/>
            </a:xfrm>
            <a:prstGeom prst="curved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60783" y="4895424"/>
              <a:ext cx="16754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Block processing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Label-free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68649" y="5591331"/>
            <a:ext cx="3195175" cy="1119052"/>
            <a:chOff x="5868649" y="5591331"/>
            <a:chExt cx="3195175" cy="1119052"/>
          </a:xfrm>
        </p:grpSpPr>
        <p:grpSp>
          <p:nvGrpSpPr>
            <p:cNvPr id="21" name="Group 20"/>
            <p:cNvGrpSpPr/>
            <p:nvPr/>
          </p:nvGrpSpPr>
          <p:grpSpPr>
            <a:xfrm>
              <a:off x="5868649" y="5591331"/>
              <a:ext cx="3195175" cy="767904"/>
              <a:chOff x="5868649" y="5591331"/>
              <a:chExt cx="3195175" cy="767904"/>
            </a:xfrm>
          </p:grpSpPr>
          <p:sp>
            <p:nvSpPr>
              <p:cNvPr id="11" name="Right Arrow 10"/>
              <p:cNvSpPr/>
              <p:nvPr/>
            </p:nvSpPr>
            <p:spPr>
              <a:xfrm>
                <a:off x="5868649" y="5870107"/>
                <a:ext cx="419725" cy="16459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76159" y="5591331"/>
                <a:ext cx="2687665" cy="767904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6677077" y="6402606"/>
              <a:ext cx="20858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Serial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nano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LC-MS/MS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87871" y="3920742"/>
            <a:ext cx="3748026" cy="1582094"/>
            <a:chOff x="5187871" y="3920742"/>
            <a:chExt cx="3748026" cy="1582094"/>
          </a:xfrm>
        </p:grpSpPr>
        <p:grpSp>
          <p:nvGrpSpPr>
            <p:cNvPr id="22" name="Group 21"/>
            <p:cNvGrpSpPr/>
            <p:nvPr/>
          </p:nvGrpSpPr>
          <p:grpSpPr>
            <a:xfrm>
              <a:off x="6605123" y="4142903"/>
              <a:ext cx="2330774" cy="1359933"/>
              <a:chOff x="6605123" y="4142903"/>
              <a:chExt cx="2330774" cy="135993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05123" y="4142903"/>
                <a:ext cx="2330774" cy="1097280"/>
              </a:xfrm>
              <a:prstGeom prst="rect">
                <a:avLst/>
              </a:prstGeom>
            </p:spPr>
          </p:pic>
          <p:sp>
            <p:nvSpPr>
              <p:cNvPr id="16" name="Right Arrow 15"/>
              <p:cNvSpPr/>
              <p:nvPr/>
            </p:nvSpPr>
            <p:spPr>
              <a:xfrm rot="16200000">
                <a:off x="7510129" y="5210678"/>
                <a:ext cx="419725" cy="164592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187871" y="3920742"/>
              <a:ext cx="1774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Feature alignment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 quantification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52748" y="762988"/>
            <a:ext cx="2315883" cy="1557168"/>
            <a:chOff x="5952748" y="762988"/>
            <a:chExt cx="2315883" cy="1557168"/>
          </a:xfrm>
        </p:grpSpPr>
        <p:sp>
          <p:nvSpPr>
            <p:cNvPr id="19" name="Right Arrow 18"/>
            <p:cNvSpPr/>
            <p:nvPr/>
          </p:nvSpPr>
          <p:spPr>
            <a:xfrm rot="16200000">
              <a:off x="7510130" y="2027998"/>
              <a:ext cx="419725" cy="1645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71351" y="762988"/>
              <a:ext cx="1097280" cy="106680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952748" y="1426093"/>
              <a:ext cx="12186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Protein data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77" y="1356861"/>
            <a:ext cx="5482081" cy="237303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41620" y="2461443"/>
            <a:ext cx="36576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8m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02133" y="3905616"/>
            <a:ext cx="2507938" cy="1329893"/>
            <a:chOff x="602133" y="3905616"/>
            <a:chExt cx="2507938" cy="1329893"/>
          </a:xfrm>
        </p:grpSpPr>
        <p:sp>
          <p:nvSpPr>
            <p:cNvPr id="36" name="Right Arrow 35"/>
            <p:cNvSpPr/>
            <p:nvPr/>
          </p:nvSpPr>
          <p:spPr>
            <a:xfrm rot="5400000" flipV="1">
              <a:off x="1511705" y="4033183"/>
              <a:ext cx="419725" cy="1645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2133" y="4418451"/>
              <a:ext cx="2238868" cy="81705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861011" y="3961591"/>
              <a:ext cx="12490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Randomized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1427" y="5301108"/>
            <a:ext cx="2240280" cy="1263153"/>
            <a:chOff x="601427" y="5301108"/>
            <a:chExt cx="2240280" cy="1263153"/>
          </a:xfrm>
        </p:grpSpPr>
        <p:sp>
          <p:nvSpPr>
            <p:cNvPr id="39" name="TextBox 38"/>
            <p:cNvSpPr txBox="1"/>
            <p:nvPr/>
          </p:nvSpPr>
          <p:spPr>
            <a:xfrm>
              <a:off x="1941821" y="5357083"/>
              <a:ext cx="8402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Blinded</a:t>
              </a:r>
            </a:p>
          </p:txBody>
        </p:sp>
        <p:sp>
          <p:nvSpPr>
            <p:cNvPr id="40" name="Right Arrow 39"/>
            <p:cNvSpPr/>
            <p:nvPr/>
          </p:nvSpPr>
          <p:spPr>
            <a:xfrm rot="5400000" flipV="1">
              <a:off x="1511705" y="5428675"/>
              <a:ext cx="419725" cy="1645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1427" y="5817501"/>
              <a:ext cx="2240280" cy="746760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 b="5912"/>
          <a:stretch/>
        </p:blipFill>
        <p:spPr>
          <a:xfrm flipH="1">
            <a:off x="332298" y="167257"/>
            <a:ext cx="1367587" cy="9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1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Calculating biological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age against a reference population using a proteomics profile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52" y="2364635"/>
            <a:ext cx="39110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4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19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Cytokine Mouse 20-Plex Panel for </a:t>
            </a:r>
            <a:r>
              <a:rPr kumimoji="0" lang="en-US" sz="2800" i="0" u="none" strike="noStrike" kern="1200" cap="none" spc="-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Luminex</a:t>
            </a:r>
            <a:r>
              <a:rPr kumimoji="0" lang="en-US" sz="280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™ </a:t>
            </a:r>
            <a:r>
              <a:rPr kumimoji="0" lang="en-US" sz="2800" i="0" u="none" strike="noStrike" kern="1200" cap="none" spc="-1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Platform to screen</a:t>
            </a:r>
            <a:r>
              <a:rPr kumimoji="0" lang="en-US" sz="2800" i="0" u="none" strike="noStrike" kern="1200" cap="none" spc="-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for serum biomarkers</a:t>
            </a:r>
            <a:endParaRPr kumimoji="0" lang="en-US" sz="280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35272"/>
              </p:ext>
            </p:extLst>
          </p:nvPr>
        </p:nvGraphicFramePr>
        <p:xfrm>
          <a:off x="762203" y="1376929"/>
          <a:ext cx="7837713" cy="5133705"/>
        </p:xfrm>
        <a:graphic>
          <a:graphicData uri="http://schemas.openxmlformats.org/drawingml/2006/table">
            <a:tbl>
              <a:tblPr/>
              <a:tblGrid>
                <a:gridCol w="2612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 b="1" dirty="0"/>
                        <a:t>Cytokines</a:t>
                      </a:r>
                      <a:endParaRPr lang="en-US" sz="1700" dirty="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 b="1"/>
                        <a:t>Chemokines</a:t>
                      </a:r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 b="1"/>
                        <a:t>Growth Factors</a:t>
                      </a:r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GM-CSF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 dirty="0"/>
                        <a:t>IP-10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FGF-basic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IFN-</a:t>
                      </a:r>
                      <a:r>
                        <a:rPr lang="el-GR" sz="1700"/>
                        <a:t>γ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KC 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VEGF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Il-1</a:t>
                      </a:r>
                      <a:r>
                        <a:rPr lang="el-GR" sz="1700"/>
                        <a:t>α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MCP-1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IL-1</a:t>
                      </a:r>
                      <a:r>
                        <a:rPr lang="el-GR" sz="1700"/>
                        <a:t>β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MIG 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IL-2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MIP-1</a:t>
                      </a:r>
                      <a:r>
                        <a:rPr lang="el-GR" sz="1700"/>
                        <a:t>α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IL-4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IL-5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IL-6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IL-10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IL-12 (p40/p70)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/>
                        <a:t>IL-13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 dirty="0"/>
                        <a:t>IL-17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dirty="0"/>
                    </a:p>
                    <a:p>
                      <a:endParaRPr lang="en-US" sz="1700" dirty="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83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700" dirty="0"/>
                        <a:t>TNF-</a:t>
                      </a:r>
                      <a:r>
                        <a:rPr lang="el-GR" sz="1700" dirty="0"/>
                        <a:t>α</a:t>
                      </a:r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/>
                    </a:p>
                  </a:txBody>
                  <a:tcPr marL="87086" marR="87086" marT="43543" marB="435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700" dirty="0"/>
                    </a:p>
                  </a:txBody>
                  <a:tcPr marL="87086" marR="87086" marT="43543" marB="43543">
                    <a:lnL>
                      <a:noFill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>
                      <a:noFill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146" y="2488224"/>
            <a:ext cx="4353121" cy="368397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97115" y="2453055"/>
            <a:ext cx="975947" cy="307731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a3-images.myspacecdn.com/images03/34/71c360ab9cdc4183b5d364d23883608a/300x300.jpg">
            <a:extLst>
              <a:ext uri="{FF2B5EF4-FFF2-40B4-BE49-F238E27FC236}">
                <a16:creationId xmlns:a16="http://schemas.microsoft.com/office/drawing/2014/main" xmlns="" id="{2BC9A955-9A64-4CA0-BE90-C12F6639A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9" r="23289" b="36209"/>
          <a:stretch/>
        </p:blipFill>
        <p:spPr bwMode="auto">
          <a:xfrm>
            <a:off x="2571551" y="5486400"/>
            <a:ext cx="113422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5775" y="6510634"/>
            <a:ext cx="201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Matt Yousefzadeh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8498" y="5866047"/>
            <a:ext cx="2980593" cy="677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Mouse Age (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mths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5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311517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Serum MCP-1 levels increase faster in </a:t>
            </a:r>
            <a:r>
              <a:rPr kumimoji="0" lang="en-US" b="0" i="0" u="none" strike="noStrike" kern="1200" cap="none" spc="-10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progeroid</a:t>
            </a:r>
            <a:r>
              <a:rPr kumimoji="0" lang="en-US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mice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90249"/>
            <a:ext cx="5486400" cy="325431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70919" y="1738218"/>
            <a:ext cx="203200" cy="193964"/>
          </a:xfrm>
          <a:prstGeom prst="rect">
            <a:avLst/>
          </a:prstGeom>
          <a:solidFill>
            <a:srgbClr val="0000FF"/>
          </a:solidFill>
          <a:ln w="26425" cap="flat" cmpd="sng" algn="ctr">
            <a:solidFill>
              <a:srgbClr val="29293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70919" y="2090287"/>
            <a:ext cx="203200" cy="193964"/>
          </a:xfrm>
          <a:prstGeom prst="rect">
            <a:avLst/>
          </a:prstGeom>
          <a:solidFill>
            <a:srgbClr val="FF0000"/>
          </a:solidFill>
          <a:ln w="26425" cap="flat" cmpd="sng" algn="ctr">
            <a:solidFill>
              <a:srgbClr val="29293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70919" y="2442356"/>
            <a:ext cx="203200" cy="193964"/>
          </a:xfrm>
          <a:prstGeom prst="rect">
            <a:avLst/>
          </a:prstGeom>
          <a:solidFill>
            <a:srgbClr val="00B050"/>
          </a:solidFill>
          <a:ln w="26425" cap="flat" cmpd="sng" algn="ctr">
            <a:solidFill>
              <a:srgbClr val="292934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70919" y="2794425"/>
            <a:ext cx="203200" cy="193964"/>
            <a:chOff x="6350000" y="1916545"/>
            <a:chExt cx="203200" cy="193964"/>
          </a:xfrm>
        </p:grpSpPr>
        <p:sp>
          <p:nvSpPr>
            <p:cNvPr id="22" name="Rectangle 21"/>
            <p:cNvSpPr/>
            <p:nvPr/>
          </p:nvSpPr>
          <p:spPr>
            <a:xfrm>
              <a:off x="6350000" y="1916545"/>
              <a:ext cx="203200" cy="193964"/>
            </a:xfrm>
            <a:prstGeom prst="rect">
              <a:avLst/>
            </a:prstGeom>
            <a:solidFill>
              <a:srgbClr val="00B050"/>
            </a:solidFill>
            <a:ln w="26425" cap="flat" cmpd="sng" algn="ctr">
              <a:solidFill>
                <a:srgbClr val="2929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>
              <a:stCxn id="22" idx="0"/>
              <a:endCxn id="22" idx="1"/>
            </p:cNvCxnSpPr>
            <p:nvPr/>
          </p:nvCxnSpPr>
          <p:spPr>
            <a:xfrm flipH="1">
              <a:off x="6350000" y="1916545"/>
              <a:ext cx="101600" cy="96982"/>
            </a:xfrm>
            <a:prstGeom prst="line">
              <a:avLst/>
            </a:prstGeom>
            <a:noFill/>
            <a:ln w="9525" cap="flat" cmpd="sng" algn="ctr">
              <a:solidFill>
                <a:srgbClr val="292934"/>
              </a:solidFill>
              <a:prstDash val="soli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6350000" y="1916545"/>
              <a:ext cx="203200" cy="193964"/>
            </a:xfrm>
            <a:prstGeom prst="line">
              <a:avLst/>
            </a:prstGeom>
            <a:noFill/>
            <a:ln w="9525" cap="flat" cmpd="sng" algn="ctr">
              <a:solidFill>
                <a:srgbClr val="292934"/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>
            <a:xfrm flipH="1">
              <a:off x="6451600" y="2007753"/>
              <a:ext cx="101600" cy="96982"/>
            </a:xfrm>
            <a:prstGeom prst="line">
              <a:avLst/>
            </a:prstGeom>
            <a:noFill/>
            <a:ln w="9525" cap="flat" cmpd="sng" algn="ctr">
              <a:solidFill>
                <a:srgbClr val="292934"/>
              </a:solidFill>
              <a:prstDash val="solid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7362115" y="1705116"/>
            <a:ext cx="729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  <a:latin typeface="Arial"/>
              </a:rPr>
              <a:t>WT f1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62115" y="2050327"/>
            <a:ext cx="875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92934"/>
                </a:solidFill>
                <a:latin typeface="Arial"/>
              </a:rPr>
              <a:t>Ercc1</a:t>
            </a:r>
            <a:r>
              <a:rPr lang="en-US" sz="1600" baseline="30000" dirty="0">
                <a:solidFill>
                  <a:srgbClr val="292934"/>
                </a:solidFill>
                <a:latin typeface="Arial"/>
              </a:rPr>
              <a:t>-/</a:t>
            </a:r>
            <a:r>
              <a:rPr lang="en-US" sz="1600" baseline="30000" dirty="0">
                <a:solidFill>
                  <a:srgbClr val="292934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62115" y="2395538"/>
            <a:ext cx="1047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292934"/>
                </a:solidFill>
                <a:latin typeface="Arial"/>
              </a:rPr>
              <a:t>BubR1</a:t>
            </a:r>
            <a:r>
              <a:rPr lang="en-US" sz="1600" i="1" baseline="30000" dirty="0">
                <a:solidFill>
                  <a:srgbClr val="292934"/>
                </a:solidFill>
                <a:latin typeface="Arial"/>
              </a:rPr>
              <a:t>H/H</a:t>
            </a:r>
            <a:endParaRPr lang="en-US" sz="1600" baseline="30000" dirty="0">
              <a:solidFill>
                <a:srgbClr val="292934"/>
              </a:solidFill>
              <a:latin typeface="Symbol" panose="05050102010706020507" pitchFamily="18" charset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62115" y="2740749"/>
            <a:ext cx="981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92934"/>
                </a:solidFill>
                <a:latin typeface="Arial"/>
              </a:rPr>
              <a:t>C57BL/6</a:t>
            </a:r>
            <a:endParaRPr lang="en-US" sz="1600" baseline="30000" dirty="0">
              <a:solidFill>
                <a:srgbClr val="292934"/>
              </a:solidFill>
              <a:latin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376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Yousefzadeh et al. 2017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Aging Cell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6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57200" y="73811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Serum MCP-1 levels are reduced by genetic and pharmacologic interventions that extend health- or lifespan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22" y="3965539"/>
            <a:ext cx="2509973" cy="2743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635865" y="2922062"/>
            <a:ext cx="1376136" cy="947189"/>
            <a:chOff x="3273174" y="2968243"/>
            <a:chExt cx="1376136" cy="947189"/>
          </a:xfrm>
        </p:grpSpPr>
        <p:sp>
          <p:nvSpPr>
            <p:cNvPr id="16" name="Rectangle 15"/>
            <p:cNvSpPr/>
            <p:nvPr/>
          </p:nvSpPr>
          <p:spPr>
            <a:xfrm>
              <a:off x="3273174" y="3001345"/>
              <a:ext cx="203200" cy="193964"/>
            </a:xfrm>
            <a:prstGeom prst="rect">
              <a:avLst/>
            </a:prstGeom>
            <a:solidFill>
              <a:srgbClr val="0000FF"/>
            </a:solidFill>
            <a:ln w="26425" cap="flat" cmpd="sng" algn="ctr">
              <a:solidFill>
                <a:srgbClr val="2929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73174" y="3340648"/>
              <a:ext cx="203200" cy="193964"/>
            </a:xfrm>
            <a:prstGeom prst="rect">
              <a:avLst/>
            </a:prstGeom>
            <a:solidFill>
              <a:srgbClr val="FF0000"/>
            </a:solidFill>
            <a:ln w="26425" cap="flat" cmpd="sng" algn="ctr">
              <a:solidFill>
                <a:srgbClr val="2929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73174" y="3679951"/>
              <a:ext cx="203200" cy="193964"/>
            </a:xfrm>
            <a:prstGeom prst="rect">
              <a:avLst/>
            </a:prstGeom>
            <a:solidFill>
              <a:srgbClr val="FFFF00"/>
            </a:solidFill>
            <a:ln w="26425" cap="flat" cmpd="sng" algn="ctr">
              <a:solidFill>
                <a:srgbClr val="292934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64370" y="2968243"/>
              <a:ext cx="5938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</a:rPr>
                <a:t>WT </a:t>
              </a: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</a:rPr>
                <a:t>f1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64370" y="3303338"/>
              <a:ext cx="7024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</a:rPr>
                <a:t>Ercc1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</a:rPr>
                <a:t>-/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64370" y="3638433"/>
              <a:ext cx="1184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</a:rPr>
                <a:t>p65+/-;Ercc1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Arial"/>
                </a:rPr>
                <a:t>-/</a:t>
              </a:r>
              <a:r>
                <a:rPr kumimoji="0" lang="en-US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292934"/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D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519" y="3965539"/>
            <a:ext cx="1901661" cy="2743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704" y="3972796"/>
            <a:ext cx="1978702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04360" y="3033605"/>
            <a:ext cx="155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Senolytic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treatment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progeroid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50444" y="3033605"/>
            <a:ext cx="1555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Treating aged WT mice with rapamycin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146539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Translates:</a:t>
            </a:r>
            <a:r>
              <a:rPr kumimoji="0" lang="en-US" b="0" i="0" u="none" strike="noStrike" kern="1200" cap="none" spc="-10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Plasma MCP-1 levels are elevated in frail elderly adults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32509" y="27339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292934"/>
              </a:solidFill>
              <a:latin typeface="Arial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49016"/>
              </p:ext>
            </p:extLst>
          </p:nvPr>
        </p:nvGraphicFramePr>
        <p:xfrm>
          <a:off x="4500777" y="1670079"/>
          <a:ext cx="383857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7" r:id="rId3" imgW="3837246" imgH="2418074" progId="Prism7.Document">
                  <p:embed/>
                </p:oleObj>
              </mc:Choice>
              <mc:Fallback>
                <p:oleObj r:id="rId3" imgW="3837246" imgH="2418074" progId="Prism7.Document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777" y="1670079"/>
                        <a:ext cx="3838575" cy="240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2011" y="1582331"/>
            <a:ext cx="30295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92934"/>
                </a:solidFill>
                <a:latin typeface="Arial"/>
              </a:rPr>
              <a:t>Older adults undergoing valve replacement surgery </a:t>
            </a:r>
            <a:r>
              <a:rPr lang="en-US" u="sng" dirty="0">
                <a:solidFill>
                  <a:srgbClr val="292934"/>
                </a:solidFill>
                <a:latin typeface="Arial"/>
              </a:rPr>
              <a:t>for severe aortic stenosis.</a:t>
            </a:r>
          </a:p>
          <a:p>
            <a:r>
              <a:rPr lang="en-US" dirty="0">
                <a:solidFill>
                  <a:srgbClr val="292934"/>
                </a:solidFill>
                <a:latin typeface="Arial"/>
              </a:rPr>
              <a:t>Frailty defined as ≥3: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/>
              </a:rPr>
              <a:t>slow gait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/>
              </a:rPr>
              <a:t>weak grip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/>
              </a:rPr>
              <a:t>↓ physical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/>
              </a:rPr>
              <a:t>↓ endurance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2934"/>
                </a:solidFill>
                <a:latin typeface="Arial"/>
              </a:rPr>
              <a:t>unintentional weight loss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3" y="5589693"/>
            <a:ext cx="1170811" cy="11708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39" y="5602543"/>
            <a:ext cx="1020024" cy="11708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28" y="5699198"/>
            <a:ext cx="939088" cy="10122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02" y="5026899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Nathan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LeBrasseur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6945" y="5026899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Marissa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Schafer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577" y="0"/>
            <a:ext cx="87499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Utility of mice in biomarker discovery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D8EEBFF-4A95-43D0-B074-1FFE81451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29554"/>
              </p:ext>
            </p:extLst>
          </p:nvPr>
        </p:nvGraphicFramePr>
        <p:xfrm>
          <a:off x="1585212" y="851987"/>
          <a:ext cx="5973575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xmlns="" val="3799433316"/>
                    </a:ext>
                  </a:extLst>
                </a:gridCol>
                <a:gridCol w="1555815">
                  <a:extLst>
                    <a:ext uri="{9D8B030D-6E8A-4147-A177-3AD203B41FA5}">
                      <a16:colId xmlns:a16="http://schemas.microsoft.com/office/drawing/2014/main" xmlns="" val="3880012028"/>
                    </a:ext>
                  </a:extLst>
                </a:gridCol>
                <a:gridCol w="1605980">
                  <a:extLst>
                    <a:ext uri="{9D8B030D-6E8A-4147-A177-3AD203B41FA5}">
                      <a16:colId xmlns:a16="http://schemas.microsoft.com/office/drawing/2014/main" xmlns="" val="2271816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Strength </a:t>
                      </a:r>
                    </a:p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mice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Complicates translation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898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genetics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√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8808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Controlled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5572478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Endless supply of tissues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2908089"/>
                  </a:ext>
                </a:extLst>
              </a:tr>
              <a:tr h="357843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Reporter mice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√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901601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F9DF51B-42C1-4C99-BCC4-009BFCE72F73}"/>
              </a:ext>
            </a:extLst>
          </p:cNvPr>
          <p:cNvGrpSpPr/>
          <p:nvPr/>
        </p:nvGrpSpPr>
        <p:grpSpPr>
          <a:xfrm>
            <a:off x="130499" y="1641987"/>
            <a:ext cx="8910278" cy="5216013"/>
            <a:chOff x="130499" y="1641987"/>
            <a:chExt cx="8910278" cy="521601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B951E7D-2F52-4FD2-8C06-936A5D493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499" y="3114449"/>
              <a:ext cx="8883002" cy="37435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E5A3DC6B-52DF-4806-85CA-AA38C0F8B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3196" y="1641987"/>
              <a:ext cx="1167581" cy="11675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11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147"/>
            <a:ext cx="7886700" cy="1325563"/>
          </a:xfrm>
        </p:spPr>
        <p:txBody>
          <a:bodyPr>
            <a:normAutofit/>
          </a:bodyPr>
          <a:lstStyle/>
          <a:p>
            <a:pPr algn="ctr" defTabSz="457200"/>
            <a:r>
              <a:rPr lang="en-US" alt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 P01 AG043376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r="11283"/>
          <a:stretch/>
        </p:blipFill>
        <p:spPr>
          <a:xfrm>
            <a:off x="570932" y="1525897"/>
            <a:ext cx="1236882" cy="15270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4042" y="3062178"/>
            <a:ext cx="12506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Paul Robbins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Signaling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4" t="5960" r="12479" b="39090"/>
          <a:stretch/>
        </p:blipFill>
        <p:spPr>
          <a:xfrm>
            <a:off x="2223968" y="1525897"/>
            <a:ext cx="1266550" cy="15270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07867" y="3062178"/>
            <a:ext cx="12987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Johnny Huard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UTHS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Stem Cells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r="8730" b="16092"/>
          <a:stretch/>
        </p:blipFill>
        <p:spPr>
          <a:xfrm>
            <a:off x="4028922" y="1525897"/>
            <a:ext cx="1177817" cy="152704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899781" y="3062178"/>
            <a:ext cx="14360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Yinsheng Wang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 Riverside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DNA damage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32"/>
          <a:stretch/>
        </p:blipFill>
        <p:spPr>
          <a:xfrm>
            <a:off x="5740184" y="4353214"/>
            <a:ext cx="1324986" cy="152704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758110" y="5838863"/>
            <a:ext cx="1289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Gary Siuzdak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TSRI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Metabolomics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3203" y="5838863"/>
            <a:ext cx="12202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Christin Burd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Senescence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94" y="4353214"/>
            <a:ext cx="1145286" cy="15270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89591" y="5838863"/>
            <a:ext cx="12532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Nathan Yates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Pitt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Proteomics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6263" r="20707" b="26667"/>
          <a:stretch/>
        </p:blipFill>
        <p:spPr>
          <a:xfrm>
            <a:off x="5778593" y="1525897"/>
            <a:ext cx="1113089" cy="152704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29042" y="3062178"/>
            <a:ext cx="12121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Eric Kelley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Pitt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ROS Biology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6263" r="9596" b="19394"/>
          <a:stretch/>
        </p:blipFill>
        <p:spPr>
          <a:xfrm>
            <a:off x="2430816" y="4353214"/>
            <a:ext cx="1261474" cy="152704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81106" y="5838863"/>
            <a:ext cx="11608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Donna Stolz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Pitt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</a:p>
        </p:txBody>
      </p:sp>
      <p:grpSp>
        <p:nvGrpSpPr>
          <p:cNvPr id="1034" name="Group 1033"/>
          <p:cNvGrpSpPr/>
          <p:nvPr/>
        </p:nvGrpSpPr>
        <p:grpSpPr>
          <a:xfrm>
            <a:off x="345232" y="4353214"/>
            <a:ext cx="1688283" cy="2224313"/>
            <a:chOff x="345232" y="4353214"/>
            <a:chExt cx="1688283" cy="22243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51" t="3535" r="12944" b="37821"/>
            <a:stretch/>
          </p:blipFill>
          <p:spPr>
            <a:xfrm>
              <a:off x="540077" y="4353214"/>
              <a:ext cx="1298592" cy="1527048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45232" y="5838863"/>
              <a:ext cx="168828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Claudette St. Croix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 Pitt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LCI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18261"/>
          <a:stretch/>
        </p:blipFill>
        <p:spPr>
          <a:xfrm>
            <a:off x="7586034" y="1525897"/>
            <a:ext cx="1154546" cy="15270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34394" y="3062178"/>
            <a:ext cx="16578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Simon Watkins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 Pitt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imaging</a:t>
            </a:r>
          </a:p>
        </p:txBody>
      </p:sp>
      <p:pic>
        <p:nvPicPr>
          <p:cNvPr id="18434" name="Picture 2" descr="US molecular biologist Christin Burd.">
            <a:extLst>
              <a:ext uri="{FF2B5EF4-FFF2-40B4-BE49-F238E27FC236}">
                <a16:creationId xmlns:a16="http://schemas.microsoft.com/office/drawing/2014/main" xmlns="" id="{28EC0308-5085-4FD1-AD6B-8AD768924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r="5165"/>
          <a:stretch/>
        </p:blipFill>
        <p:spPr bwMode="auto">
          <a:xfrm>
            <a:off x="7278895" y="4311815"/>
            <a:ext cx="1673250" cy="152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5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7243"/>
            <a:ext cx="913520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Heterogeneity of aged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inbred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2663" y="3238162"/>
            <a:ext cx="2893122" cy="228523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marL="0" marR="0" lvl="1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C57BL/6J</a:t>
            </a:r>
          </a:p>
          <a:p>
            <a:pPr marL="0" marR="0" lvl="1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  <a:p>
            <a:pPr marL="0" marR="0" lvl="1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 = ~400</a:t>
            </a:r>
          </a:p>
          <a:p>
            <a:pPr marL="0" marR="0" lvl="1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Old: 23-24 months old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3" y="1260197"/>
            <a:ext cx="2817282" cy="18859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0"/>
            <a:ext cx="1152606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pSp>
        <p:nvGrpSpPr>
          <p:cNvPr id="17" name="Group 16"/>
          <p:cNvGrpSpPr/>
          <p:nvPr/>
        </p:nvGrpSpPr>
        <p:grpSpPr>
          <a:xfrm>
            <a:off x="4374174" y="1260197"/>
            <a:ext cx="4242288" cy="4263198"/>
            <a:chOff x="1134272" y="2068776"/>
            <a:chExt cx="3448717" cy="3548619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346" y="2099486"/>
              <a:ext cx="1551752" cy="1725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976532" y="3370097"/>
              <a:ext cx="366619" cy="176416"/>
            </a:xfrm>
            <a:prstGeom prst="rect">
              <a:avLst/>
            </a:prstGeom>
          </p:spPr>
          <p:txBody>
            <a:bodyPr wrap="none" lIns="48980" tIns="24490" rIns="48980" bIns="2449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n=397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290575" y="3370097"/>
              <a:ext cx="366619" cy="176416"/>
            </a:xfrm>
            <a:prstGeom prst="rect">
              <a:avLst/>
            </a:prstGeom>
          </p:spPr>
          <p:txBody>
            <a:bodyPr wrap="none" lIns="48980" tIns="24490" rIns="48980" bIns="2449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n=397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396" y="2068776"/>
              <a:ext cx="1628851" cy="1728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272" y="3932721"/>
              <a:ext cx="1701046" cy="1673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1516323" y="4282790"/>
              <a:ext cx="56297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 = 67</a:t>
              </a: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2832103" y="3943436"/>
              <a:ext cx="1750886" cy="1673959"/>
              <a:chOff x="4572000" y="1295400"/>
              <a:chExt cx="2565400" cy="245268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181600" y="1751111"/>
                <a:ext cx="935261" cy="3720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 = 104</a:t>
                </a:r>
              </a:p>
            </p:txBody>
          </p:sp>
          <p:pic>
            <p:nvPicPr>
              <p:cNvPr id="26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1295400"/>
                <a:ext cx="2565400" cy="2452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DFE0CB-76A0-4337-8826-1D3E099872DF}"/>
              </a:ext>
            </a:extLst>
          </p:cNvPr>
          <p:cNvSpPr/>
          <p:nvPr/>
        </p:nvSpPr>
        <p:spPr>
          <a:xfrm>
            <a:off x="5410243" y="3116651"/>
            <a:ext cx="503657" cy="190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937F790-2C98-41DC-B69F-F88AEBAF2CAF}"/>
              </a:ext>
            </a:extLst>
          </p:cNvPr>
          <p:cNvSpPr/>
          <p:nvPr/>
        </p:nvSpPr>
        <p:spPr>
          <a:xfrm>
            <a:off x="7383725" y="3090825"/>
            <a:ext cx="503657" cy="190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0583" y="617982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Rafa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Cabo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NIH/NIA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4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779" y="3588934"/>
            <a:ext cx="1300356" cy="30777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Biological age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1406" y="114708"/>
            <a:ext cx="3216538" cy="523220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Potential surrogate endpoints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biomarkers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01720" y="4527333"/>
            <a:ext cx="4288886" cy="400110"/>
            <a:chOff x="4401717" y="4527333"/>
            <a:chExt cx="3423393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6379666" y="4527333"/>
              <a:ext cx="1445444" cy="40011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SA-</a:t>
              </a:r>
              <a:r>
                <a:rPr lang="en-US" sz="1000" dirty="0" err="1">
                  <a:latin typeface="Symbol" panose="05050102010706020507" pitchFamily="18" charset="2"/>
                  <a:cs typeface="Arial" panose="020B0604020202020204" pitchFamily="34" charset="0"/>
                </a:rPr>
                <a:t>b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gal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, p53, p16, TAFs, TIFs,  </a:t>
              </a:r>
              <a:r>
                <a:rPr lang="en-US" sz="1000" dirty="0">
                  <a:latin typeface="Symbol" panose="05050102010706020507" pitchFamily="18" charset="2"/>
                  <a:cs typeface="Arial" panose="020B0604020202020204" pitchFamily="34" charset="0"/>
                </a:rPr>
                <a:t>g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H2AX, SAHF, SASP</a:t>
              </a:r>
            </a:p>
          </p:txBody>
        </p: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 flipH="1">
              <a:off x="4401717" y="4821908"/>
              <a:ext cx="194844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866363" y="3719456"/>
            <a:ext cx="2534437" cy="707886"/>
            <a:chOff x="3866363" y="3719456"/>
            <a:chExt cx="2406807" cy="707886"/>
          </a:xfrm>
        </p:grpSpPr>
        <p:sp>
          <p:nvSpPr>
            <p:cNvPr id="12" name="TextBox 11"/>
            <p:cNvSpPr txBox="1"/>
            <p:nvPr/>
          </p:nvSpPr>
          <p:spPr>
            <a:xfrm>
              <a:off x="4827726" y="3719456"/>
              <a:ext cx="1445444" cy="70788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Protein 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carbonylation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Lipid hydroperoxides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Lipofuscin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Oxidative DNA damage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3866363" y="4143769"/>
              <a:ext cx="9144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409163" y="782978"/>
            <a:ext cx="5032034" cy="5572162"/>
            <a:chOff x="3409163" y="782978"/>
            <a:chExt cx="5032034" cy="5572162"/>
          </a:xfrm>
        </p:grpSpPr>
        <p:grpSp>
          <p:nvGrpSpPr>
            <p:cNvPr id="18" name="Group 17"/>
            <p:cNvGrpSpPr/>
            <p:nvPr/>
          </p:nvGrpSpPr>
          <p:grpSpPr>
            <a:xfrm>
              <a:off x="3944517" y="2718400"/>
              <a:ext cx="3725863" cy="1477328"/>
              <a:chOff x="3944517" y="2718400"/>
              <a:chExt cx="3725863" cy="147732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6741566" y="2718400"/>
                <a:ext cx="928814" cy="1477328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glucose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triglycerides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cholesterol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IGF-1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testosterone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FSH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IGFBP1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adiponectin </a:t>
                </a:r>
              </a:p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leptin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H="1">
                <a:off x="3944517" y="3445270"/>
                <a:ext cx="27432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3409163" y="782978"/>
              <a:ext cx="5032034" cy="5572162"/>
              <a:chOff x="3409163" y="782978"/>
              <a:chExt cx="5032034" cy="5572162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409163" y="782978"/>
                <a:ext cx="3165449" cy="1323439"/>
                <a:chOff x="3409163" y="782978"/>
                <a:chExt cx="3165449" cy="1323439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4827726" y="782978"/>
                  <a:ext cx="1746886" cy="1323439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ATF4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Xenobiotic metabolism</a:t>
                  </a:r>
                </a:p>
                <a:p>
                  <a:r>
                    <a:rPr lang="en-US" sz="1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Immunoproteosome</a:t>
                  </a:r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activity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Proliferation capacity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GH – IGF-1 axis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Vascular density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Stress response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Serum peptides</a:t>
                  </a:r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 flipH="1">
                  <a:off x="3409163" y="1466063"/>
                  <a:ext cx="13716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/>
            </p:nvGrpSpPr>
            <p:grpSpPr>
              <a:xfrm>
                <a:off x="4127397" y="1873055"/>
                <a:ext cx="3651632" cy="553998"/>
                <a:chOff x="4127397" y="1873055"/>
                <a:chExt cx="3651632" cy="553998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6741566" y="1873055"/>
                  <a:ext cx="1037463" cy="553998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urinary Alb/Cre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anemia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senescence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flipH="1">
                  <a:off x="4127397" y="2136645"/>
                  <a:ext cx="256032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>
                <a:off x="4127397" y="6108919"/>
                <a:ext cx="4313800" cy="246221"/>
                <a:chOff x="4127397" y="6108919"/>
                <a:chExt cx="4313800" cy="246221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6673553" y="6108919"/>
                  <a:ext cx="1767644" cy="246221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disease-specific measures</a:t>
                  </a:r>
                </a:p>
              </p:txBody>
            </p:sp>
            <p:cxnSp>
              <p:nvCxnSpPr>
                <p:cNvPr id="23" name="Straight Arrow Connector 22"/>
                <p:cNvCxnSpPr/>
                <p:nvPr/>
              </p:nvCxnSpPr>
              <p:spPr>
                <a:xfrm flipH="1">
                  <a:off x="4127397" y="6157396"/>
                  <a:ext cx="256032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3592043" y="2617045"/>
                <a:ext cx="2725193" cy="707886"/>
                <a:chOff x="3592043" y="2617045"/>
                <a:chExt cx="2725193" cy="707886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4827726" y="2617045"/>
                  <a:ext cx="1489510" cy="707886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Functional assessment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SIRT1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NF-kB activity</a:t>
                  </a:r>
                </a:p>
                <a:p>
                  <a:r>
                    <a:rPr lang="en-US" sz="1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Circulating factors</a:t>
                  </a:r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>
                <a:xfrm flipH="1">
                  <a:off x="3592043" y="2804916"/>
                  <a:ext cx="118872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409163" y="4933160"/>
              <a:ext cx="5016920" cy="1169551"/>
              <a:chOff x="3409163" y="4933160"/>
              <a:chExt cx="5016920" cy="116955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827726" y="4933160"/>
                <a:ext cx="3598357" cy="1169551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plasma uric acid, WBCs, ESR, triglycerides, homocysteine, glucose, HbA1c, creatinine, cystatin C, IGF-1, fibrinogen, von Willebrand Factors VIII and IX, oxidized proteins, 8-oxodG, protein </a:t>
                </a:r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carbonylation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, C-reactive protein, IL-6, and IL-1RA and decreased plasma Hgb, total cholesterol, HDL, vitamin D, testosterone, adiponectin, vitamin C and E, selenium, magnesium, and carotenoids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409163" y="5467508"/>
                <a:ext cx="13716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1881699" y="760008"/>
            <a:ext cx="2413964" cy="5622580"/>
            <a:chOff x="1881699" y="760008"/>
            <a:chExt cx="2413964" cy="5622580"/>
          </a:xfrm>
        </p:grpSpPr>
        <p:sp>
          <p:nvSpPr>
            <p:cNvPr id="5" name="TextBox 4"/>
            <p:cNvSpPr txBox="1"/>
            <p:nvPr/>
          </p:nvSpPr>
          <p:spPr>
            <a:xfrm>
              <a:off x="2714781" y="1211942"/>
              <a:ext cx="1580882" cy="5170646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Lifespan</a:t>
              </a:r>
            </a:p>
            <a:p>
              <a:pPr>
                <a:lnSpc>
                  <a:spcPct val="200000"/>
                </a:lnSpc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Chronological age</a:t>
              </a:r>
            </a:p>
            <a:p>
              <a:pPr>
                <a:lnSpc>
                  <a:spcPct val="200000"/>
                </a:lnSpc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Healthspan</a:t>
              </a:r>
            </a:p>
            <a:p>
              <a:pPr>
                <a:lnSpc>
                  <a:spcPct val="200000"/>
                </a:lnSpc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Metabolism</a:t>
              </a:r>
            </a:p>
            <a:p>
              <a:pPr>
                <a:lnSpc>
                  <a:spcPct val="200000"/>
                </a:lnSpc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Oxidative stress</a:t>
              </a:r>
            </a:p>
            <a:p>
              <a:pPr>
                <a:lnSpc>
                  <a:spcPct val="200000"/>
                </a:lnSpc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Senescent cell burden</a:t>
              </a:r>
            </a:p>
            <a:p>
              <a:pPr>
                <a:lnSpc>
                  <a:spcPct val="200000"/>
                </a:lnSpc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Frailty</a:t>
              </a:r>
            </a:p>
            <a:p>
              <a:pPr>
                <a:lnSpc>
                  <a:spcPct val="200000"/>
                </a:lnSpc>
              </a:pP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Age-related disease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66077" y="760008"/>
              <a:ext cx="1478290" cy="307777"/>
            </a:xfrm>
            <a:prstGeom prst="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Proxy measures</a:t>
              </a:r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1881699" y="1382936"/>
              <a:ext cx="619676" cy="4719775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706" y="6412816"/>
            <a:ext cx="428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 tooltip="Ageing research reviews."/>
              </a:rPr>
              <a:t>Ageing Res Rev.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2016 Oct 6.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S1568-1637(16)30057-5.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Molecular pathology endpoints useful for aging studies.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213"/>
            <a:ext cx="990600" cy="11887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00" y="5206213"/>
            <a:ext cx="950976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32" y="103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Cross-sectional studies in mice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01376"/>
            <a:ext cx="6400800" cy="480060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>
            <a:off x="5486450" y="1895736"/>
            <a:ext cx="0" cy="40843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38" y="5943600"/>
            <a:ext cx="610362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445" y="5943600"/>
            <a:ext cx="73152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A37576B-3D33-4033-985E-A1ABD4EA552C}"/>
              </a:ext>
            </a:extLst>
          </p:cNvPr>
          <p:cNvSpPr txBox="1"/>
          <p:nvPr/>
        </p:nvSpPr>
        <p:spPr>
          <a:xfrm>
            <a:off x="1570182" y="2151049"/>
            <a:ext cx="1045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Age (months)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416B55C-4AF1-4CEB-96F4-3E213785B9D4}"/>
              </a:ext>
            </a:extLst>
          </p:cNvPr>
          <p:cNvGrpSpPr/>
          <p:nvPr/>
        </p:nvGrpSpPr>
        <p:grpSpPr>
          <a:xfrm>
            <a:off x="3380509" y="5061522"/>
            <a:ext cx="2083777" cy="267854"/>
            <a:chOff x="3380509" y="5061522"/>
            <a:chExt cx="2083777" cy="2678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67EBDE1-6B6A-4563-B5A3-1D41C1A6DE31}"/>
                </a:ext>
              </a:extLst>
            </p:cNvPr>
            <p:cNvCxnSpPr/>
            <p:nvPr/>
          </p:nvCxnSpPr>
          <p:spPr>
            <a:xfrm>
              <a:off x="3380509" y="5329376"/>
              <a:ext cx="154529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14DA0B60-2BB2-45C0-87A8-36B744A1BD9C}"/>
                </a:ext>
              </a:extLst>
            </p:cNvPr>
            <p:cNvCxnSpPr/>
            <p:nvPr/>
          </p:nvCxnSpPr>
          <p:spPr>
            <a:xfrm flipV="1">
              <a:off x="4925806" y="5061522"/>
              <a:ext cx="538480" cy="26785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533A1D7-A824-4D9B-86F9-5D7B92FEF7D2}"/>
              </a:ext>
            </a:extLst>
          </p:cNvPr>
          <p:cNvCxnSpPr/>
          <p:nvPr/>
        </p:nvCxnSpPr>
        <p:spPr>
          <a:xfrm flipV="1">
            <a:off x="5486450" y="5061522"/>
            <a:ext cx="1967295" cy="2678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6420D1E3-D2FA-4DAE-834E-6AE6CFE47E16}"/>
              </a:ext>
            </a:extLst>
          </p:cNvPr>
          <p:cNvCxnSpPr>
            <a:cxnSpLocks/>
          </p:cNvCxnSpPr>
          <p:nvPr/>
        </p:nvCxnSpPr>
        <p:spPr>
          <a:xfrm>
            <a:off x="3489217" y="3505832"/>
            <a:ext cx="1967295" cy="26785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679D960-0CBF-4BC8-8EA4-C2646DD3C41F}"/>
              </a:ext>
            </a:extLst>
          </p:cNvPr>
          <p:cNvGrpSpPr/>
          <p:nvPr/>
        </p:nvGrpSpPr>
        <p:grpSpPr>
          <a:xfrm>
            <a:off x="5597830" y="3505832"/>
            <a:ext cx="1855915" cy="267854"/>
            <a:chOff x="5597830" y="3505832"/>
            <a:chExt cx="1855915" cy="267854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EDBC0F3B-D126-494F-A7EB-24FE4D1B602F}"/>
                </a:ext>
              </a:extLst>
            </p:cNvPr>
            <p:cNvCxnSpPr/>
            <p:nvPr/>
          </p:nvCxnSpPr>
          <p:spPr>
            <a:xfrm>
              <a:off x="6086764" y="3773686"/>
              <a:ext cx="1366981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023C0FC5-6162-429A-A9BF-CCDDD3E2B052}"/>
                </a:ext>
              </a:extLst>
            </p:cNvPr>
            <p:cNvCxnSpPr/>
            <p:nvPr/>
          </p:nvCxnSpPr>
          <p:spPr>
            <a:xfrm>
              <a:off x="5597830" y="3505832"/>
              <a:ext cx="488934" cy="26785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591677" y="3614640"/>
            <a:ext cx="137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Differences in rates of functional decline between genetic backgrounds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4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68367"/>
            <a:ext cx="6667500" cy="473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Q:\TGB\EGS\SLAM-mBLSA\Pics\Mice\DSC_03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0" r="16793" b="3897"/>
          <a:stretch/>
        </p:blipFill>
        <p:spPr bwMode="auto">
          <a:xfrm rot="16200000">
            <a:off x="6906007" y="1561241"/>
            <a:ext cx="944918" cy="11552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Q:\TGB\EGS\SLAM-mBLSA\Pics\Mice\DSC_03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0" t="10904" r="25093" b="10489"/>
          <a:stretch/>
        </p:blipFill>
        <p:spPr bwMode="auto">
          <a:xfrm>
            <a:off x="1150621" y="1666397"/>
            <a:ext cx="1153739" cy="9449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369" y="393270"/>
            <a:ext cx="8959361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Longitudinal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mice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ulti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-PI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SLAM study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 the NIA Baltimore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24354" y="2952532"/>
            <a:ext cx="303137" cy="290146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05808" y="2947549"/>
            <a:ext cx="265430" cy="300111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56847" y="3097604"/>
            <a:ext cx="265430" cy="3001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" y="5470221"/>
            <a:ext cx="896816" cy="14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9" y="179136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part of the study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aims: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guide future studies for discovery of pathways to target and novel therapeutics.</a:t>
            </a:r>
          </a:p>
          <a:p>
            <a:pPr marL="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Biomarkers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part of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secondary and tertiary endpoints measured can be linked to endpoints may yield a panel of biomarkers that expedited future trials. </a:t>
            </a:r>
          </a:p>
          <a:p>
            <a:pPr marL="0" indent="0">
              <a:buNone/>
            </a:pP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part of a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support ancillary studies to discover new biomarkers.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838" y="181370"/>
            <a:ext cx="1828800" cy="1609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769" y="108531"/>
            <a:ext cx="52284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Geroscience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</a:p>
          <a:p>
            <a:endParaRPr lang="en-US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TAME TRIAL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15945" y="5657671"/>
            <a:ext cx="2728055" cy="1200329"/>
          </a:xfrm>
          <a:prstGeom prst="rect">
            <a:avLst/>
          </a:prstGeom>
          <a:solidFill>
            <a:srgbClr val="6666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NIH/NIA R24 AG044396 </a:t>
            </a:r>
          </a:p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Geroscience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Kirland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Mayo Clinic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2B053F-8231-45F4-A38D-5201D79D7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20" y="5657671"/>
            <a:ext cx="990600" cy="11887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D3DAC5-67DF-4A68-B47D-E9C8F4EDB2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79" y="5669280"/>
            <a:ext cx="793471" cy="1188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357FDC-0E30-4821-9502-9A86E2753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0" y="5669280"/>
            <a:ext cx="117272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49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274935" y="1065603"/>
            <a:ext cx="6848813" cy="5321503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study of 10,000 dogs</a:t>
            </a:r>
          </a:p>
          <a:p>
            <a:pPr marL="0" indent="0">
              <a:spcAft>
                <a:spcPts val="0"/>
              </a:spcAft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Define healthy aging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via clinical data, medical records, physical function, demography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systems biology to uncover mechanism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Epigenome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Microbiome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Metabolome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Opportunity to truly validate a biomarker of aging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test predictive value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responsiveness to intervention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shared environment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739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/>
                <a:cs typeface="Arial"/>
              </a:rPr>
              <a:t>The Dog Aging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6971"/>
            <a:ext cx="2102711" cy="20489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15945" y="5934670"/>
            <a:ext cx="2728055" cy="923330"/>
          </a:xfrm>
          <a:prstGeom prst="rect">
            <a:avLst/>
          </a:prstGeom>
          <a:solidFill>
            <a:srgbClr val="6666FF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NIH/NIA R24 AG044284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Promislow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Washington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1" y="5029200"/>
            <a:ext cx="2254685" cy="18288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0ADE822-6BAC-4A67-B54A-08835F780E90}"/>
              </a:ext>
            </a:extLst>
          </p:cNvPr>
          <p:cNvGrpSpPr/>
          <p:nvPr/>
        </p:nvGrpSpPr>
        <p:grpSpPr>
          <a:xfrm>
            <a:off x="4745979" y="3330496"/>
            <a:ext cx="2716850" cy="1061884"/>
            <a:chOff x="4745979" y="3330496"/>
            <a:chExt cx="2716850" cy="106188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FCD0AF4-C7EC-47DB-8412-17BEC891AA6D}"/>
                </a:ext>
              </a:extLst>
            </p:cNvPr>
            <p:cNvSpPr txBox="1"/>
            <p:nvPr/>
          </p:nvSpPr>
          <p:spPr>
            <a:xfrm>
              <a:off x="5059607" y="3676772"/>
              <a:ext cx="2403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Discovery component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xmlns="" id="{AC9A32E0-FF89-4BD9-BA6E-DBF786FA0D19}"/>
                </a:ext>
              </a:extLst>
            </p:cNvPr>
            <p:cNvSpPr/>
            <p:nvPr/>
          </p:nvSpPr>
          <p:spPr>
            <a:xfrm flipH="1">
              <a:off x="4745979" y="3330496"/>
              <a:ext cx="245807" cy="1061884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143B2B-4B06-44E4-80A1-1AF20D97E015}"/>
              </a:ext>
            </a:extLst>
          </p:cNvPr>
          <p:cNvSpPr txBox="1"/>
          <p:nvPr/>
        </p:nvSpPr>
        <p:spPr>
          <a:xfrm>
            <a:off x="5238799" y="4069214"/>
            <a:ext cx="363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ability to measure large #s of endpoints in parallel</a:t>
            </a:r>
          </a:p>
        </p:txBody>
      </p:sp>
    </p:spTree>
    <p:extLst>
      <p:ext uri="{BB962C8B-B14F-4D97-AF65-F5344CB8AC3E}">
        <p14:creationId xmlns:p14="http://schemas.microsoft.com/office/powerpoint/2010/main" val="18757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D66A9-AB86-4C08-89BD-A91389E1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1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Metabolic profiling by University of Washington Nathan Shock Center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7A53335-E174-4956-B294-9AE84BC21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5" y="1505398"/>
            <a:ext cx="7074264" cy="502945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A3A8313-BCF6-490F-9AC2-22B7523603D5}"/>
              </a:ext>
            </a:extLst>
          </p:cNvPr>
          <p:cNvGrpSpPr/>
          <p:nvPr/>
        </p:nvGrpSpPr>
        <p:grpSpPr>
          <a:xfrm>
            <a:off x="7000625" y="1833473"/>
            <a:ext cx="2041380" cy="2269743"/>
            <a:chOff x="6640945" y="1898128"/>
            <a:chExt cx="2041380" cy="2269743"/>
          </a:xfrm>
        </p:grpSpPr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xmlns="" id="{C4381A8E-9F36-4090-B7F9-50EED53FE5A6}"/>
                </a:ext>
              </a:extLst>
            </p:cNvPr>
            <p:cNvSpPr/>
            <p:nvPr/>
          </p:nvSpPr>
          <p:spPr>
            <a:xfrm>
              <a:off x="6640945" y="1921158"/>
              <a:ext cx="295564" cy="323273"/>
            </a:xfrm>
            <a:prstGeom prst="mathMultiply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xmlns="" id="{D95562D4-84A3-455E-B80B-E9FF2C90C85C}"/>
                </a:ext>
              </a:extLst>
            </p:cNvPr>
            <p:cNvSpPr/>
            <p:nvPr/>
          </p:nvSpPr>
          <p:spPr>
            <a:xfrm>
              <a:off x="6640945" y="3298579"/>
              <a:ext cx="295564" cy="323273"/>
            </a:xfrm>
            <a:prstGeom prst="mathMultiply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5C35F52-0FF3-4434-8149-575ED99703BB}"/>
                </a:ext>
              </a:extLst>
            </p:cNvPr>
            <p:cNvSpPr/>
            <p:nvPr/>
          </p:nvSpPr>
          <p:spPr>
            <a:xfrm>
              <a:off x="6700982" y="3865478"/>
              <a:ext cx="175490" cy="175491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71814F2-237B-4D1F-8F19-AC73BA8298EC}"/>
                </a:ext>
              </a:extLst>
            </p:cNvPr>
            <p:cNvSpPr/>
            <p:nvPr/>
          </p:nvSpPr>
          <p:spPr>
            <a:xfrm>
              <a:off x="6700982" y="2488056"/>
              <a:ext cx="175490" cy="175491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B0D1EE5-E168-4D22-8BD8-0307350BAACB}"/>
                </a:ext>
              </a:extLst>
            </p:cNvPr>
            <p:cNvSpPr/>
            <p:nvPr/>
          </p:nvSpPr>
          <p:spPr>
            <a:xfrm>
              <a:off x="6717145" y="2907172"/>
              <a:ext cx="143164" cy="147782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E5E8CD9-F8E1-4149-B54C-74B336E34BEF}"/>
                </a:ext>
              </a:extLst>
            </p:cNvPr>
            <p:cNvSpPr txBox="1"/>
            <p:nvPr/>
          </p:nvSpPr>
          <p:spPr>
            <a:xfrm>
              <a:off x="6897862" y="1898128"/>
              <a:ext cx="1193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WT 8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wks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30E9593-7D90-4DFB-B3F3-39849978EAE7}"/>
                </a:ext>
              </a:extLst>
            </p:cNvPr>
            <p:cNvSpPr txBox="1"/>
            <p:nvPr/>
          </p:nvSpPr>
          <p:spPr>
            <a:xfrm>
              <a:off x="6897862" y="2373231"/>
              <a:ext cx="13218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WT 16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wks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2BD86347-9083-476C-A807-356C55209055}"/>
                </a:ext>
              </a:extLst>
            </p:cNvPr>
            <p:cNvSpPr txBox="1"/>
            <p:nvPr/>
          </p:nvSpPr>
          <p:spPr>
            <a:xfrm>
              <a:off x="6897862" y="2848334"/>
              <a:ext cx="1430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WT 2.5+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yrs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E2F5900-4F20-4878-AAF1-E362E200ED47}"/>
                </a:ext>
              </a:extLst>
            </p:cNvPr>
            <p:cNvSpPr txBox="1"/>
            <p:nvPr/>
          </p:nvSpPr>
          <p:spPr>
            <a:xfrm>
              <a:off x="6897862" y="3323437"/>
              <a:ext cx="15969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Ercc1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-/</a:t>
              </a:r>
              <a:r>
                <a:rPr lang="en-US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D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wks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B42D985-3257-4998-8E77-46D947243490}"/>
                </a:ext>
              </a:extLst>
            </p:cNvPr>
            <p:cNvSpPr txBox="1"/>
            <p:nvPr/>
          </p:nvSpPr>
          <p:spPr>
            <a:xfrm>
              <a:off x="6897862" y="3798539"/>
              <a:ext cx="1784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Ercc1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-/</a:t>
              </a:r>
              <a:r>
                <a:rPr lang="en-US" baseline="30000" dirty="0">
                  <a:latin typeface="Symbol" panose="05050102010706020507" pitchFamily="18" charset="2"/>
                  <a:cs typeface="Arial" panose="020B0604020202020204" pitchFamily="34" charset="0"/>
                </a:rPr>
                <a:t>D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16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wks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1EF1ABB-7823-4FB8-A9AB-4172BD7DBF9E}"/>
              </a:ext>
            </a:extLst>
          </p:cNvPr>
          <p:cNvSpPr/>
          <p:nvPr/>
        </p:nvSpPr>
        <p:spPr>
          <a:xfrm>
            <a:off x="3796145" y="5301673"/>
            <a:ext cx="434110" cy="48029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B7FF8013-91EE-4063-9A3A-A20926C753C6}"/>
              </a:ext>
            </a:extLst>
          </p:cNvPr>
          <p:cNvSpPr/>
          <p:nvPr/>
        </p:nvSpPr>
        <p:spPr>
          <a:xfrm rot="19316150">
            <a:off x="4422178" y="1707646"/>
            <a:ext cx="692728" cy="226974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EB75080-1639-4740-8270-5BDD3CBF3645}"/>
              </a:ext>
            </a:extLst>
          </p:cNvPr>
          <p:cNvSpPr/>
          <p:nvPr/>
        </p:nvSpPr>
        <p:spPr>
          <a:xfrm rot="19316150">
            <a:off x="4302248" y="2018140"/>
            <a:ext cx="692728" cy="2269743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7243728F-4E6A-40BF-957F-9741CAA9091F}"/>
              </a:ext>
            </a:extLst>
          </p:cNvPr>
          <p:cNvSpPr/>
          <p:nvPr/>
        </p:nvSpPr>
        <p:spPr>
          <a:xfrm rot="19316150">
            <a:off x="3642518" y="2294054"/>
            <a:ext cx="927294" cy="308627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60F01F-9EE1-4E62-8714-2EED1656D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786" y="5023572"/>
            <a:ext cx="1183342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FB1A13-E3C7-4EF6-82F0-15F7B97C69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4" r="47231" b="8848"/>
          <a:stretch/>
        </p:blipFill>
        <p:spPr>
          <a:xfrm>
            <a:off x="149423" y="1560939"/>
            <a:ext cx="1268494" cy="914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8E14690-A02F-46FF-8784-7A690E4AD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83" y="5023572"/>
            <a:ext cx="1183341" cy="182880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F675316-A04E-41B1-9549-D28DDCD5662F}"/>
              </a:ext>
            </a:extLst>
          </p:cNvPr>
          <p:cNvSpPr/>
          <p:nvPr/>
        </p:nvSpPr>
        <p:spPr>
          <a:xfrm rot="19494971">
            <a:off x="3326350" y="2162173"/>
            <a:ext cx="1465003" cy="3211615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25197" y="6476018"/>
            <a:ext cx="6724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marker of biologic age may be a profile rather than a molecule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9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2337</TotalTime>
  <Words>889</Words>
  <Application>Microsoft Office PowerPoint</Application>
  <PresentationFormat>On-screen Show (4:3)</PresentationFormat>
  <Paragraphs>246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Symbol</vt:lpstr>
      <vt:lpstr>Tahoma</vt:lpstr>
      <vt:lpstr>Times</vt:lpstr>
      <vt:lpstr>Office Theme</vt:lpstr>
      <vt:lpstr>1_Office Theme</vt:lpstr>
      <vt:lpstr>Clarity</vt:lpstr>
      <vt:lpstr>5_Office Theme</vt:lpstr>
      <vt:lpstr>8_Office Theme</vt:lpstr>
      <vt:lpstr>6_Office Theme</vt:lpstr>
      <vt:lpstr>7_Office Theme</vt:lpstr>
      <vt:lpstr>10_Office Theme</vt:lpstr>
      <vt:lpstr>4_Office Theme</vt:lpstr>
      <vt:lpstr>2_Office Theme</vt:lpstr>
      <vt:lpstr>Prism7.Document</vt:lpstr>
      <vt:lpstr>PowerPoint Presentation</vt:lpstr>
      <vt:lpstr>PowerPoint Presentation</vt:lpstr>
      <vt:lpstr>Heterogeneity of aged inbred mice</vt:lpstr>
      <vt:lpstr>PowerPoint Presentation</vt:lpstr>
      <vt:lpstr>Cross-sectional studies in mice</vt:lpstr>
      <vt:lpstr>PowerPoint Presentation</vt:lpstr>
      <vt:lpstr>PowerPoint Presentation</vt:lpstr>
      <vt:lpstr>The Dog Aging Project</vt:lpstr>
      <vt:lpstr>Metabolic profiling by University of Washington Nathan Shock Center</vt:lpstr>
      <vt:lpstr>PowerPoint Presentation</vt:lpstr>
      <vt:lpstr>PowerPoint Presentation</vt:lpstr>
      <vt:lpstr>CLS: histopathologic measure of biological age</vt:lpstr>
      <vt:lpstr>Our approach to biomarker discovery in mice</vt:lpstr>
      <vt:lpstr>Differential MS Proteomics for biomarker discovery</vt:lpstr>
      <vt:lpstr>Calculating biological age against a reference population using a proteomics profile</vt:lpstr>
      <vt:lpstr>PowerPoint Presentation</vt:lpstr>
      <vt:lpstr>PowerPoint Presentation</vt:lpstr>
      <vt:lpstr>PowerPoint Presentation</vt:lpstr>
      <vt:lpstr>PowerPoint Presentation</vt:lpstr>
      <vt:lpstr>NIA P01 AG043376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Niedernhofer</dc:creator>
  <cp:lastModifiedBy>Laura</cp:lastModifiedBy>
  <cp:revision>88</cp:revision>
  <dcterms:created xsi:type="dcterms:W3CDTF">2016-09-10T20:25:51Z</dcterms:created>
  <dcterms:modified xsi:type="dcterms:W3CDTF">2018-07-24T17:22:23Z</dcterms:modified>
</cp:coreProperties>
</file>